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as2.stockage.inrae.fr\paca-ae-users$\WINDO\ADAPI\rbuisson\robin\frelon%202022\PiegeageFondatrices2022_Tableau%20de%20saisie_graph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baseline="0"/>
              <a:t>2022</a:t>
            </a:r>
            <a:r>
              <a:rPr lang="fr-FR" baseline="0"/>
              <a:t>	</a:t>
            </a:r>
            <a:r>
              <a:rPr lang="fr-FR" sz="1600" baseline="0"/>
              <a:t>Nombre de fondatrices (Vv) piégées au printemps par rapport au nombre d'ouvrières (Vv) piégées à l'automne sur chaque rucher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Feuil2!$B$1</c:f>
              <c:strCache>
                <c:ptCount val="1"/>
                <c:pt idx="0">
                  <c:v>nb_Vv_capturé_printemps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Feuil2!$A$2:$A$10</c:f>
              <c:strCache>
                <c:ptCount val="9"/>
                <c:pt idx="0">
                  <c:v>peygros_haut</c:v>
                </c:pt>
                <c:pt idx="1">
                  <c:v>vigneneuve </c:v>
                </c:pt>
                <c:pt idx="2">
                  <c:v>tanneron</c:v>
                </c:pt>
                <c:pt idx="3">
                  <c:v>abadie</c:v>
                </c:pt>
                <c:pt idx="4">
                  <c:v>la_louve</c:v>
                </c:pt>
                <c:pt idx="5">
                  <c:v>miellerie_jll</c:v>
                </c:pt>
                <c:pt idx="6">
                  <c:v>carrière</c:v>
                </c:pt>
                <c:pt idx="7">
                  <c:v>maure_vieille </c:v>
                </c:pt>
                <c:pt idx="8">
                  <c:v>citerne</c:v>
                </c:pt>
              </c:strCache>
            </c:strRef>
          </c:cat>
          <c:val>
            <c:numRef>
              <c:f>Feuil2!$B$2:$B$10</c:f>
              <c:numCache>
                <c:formatCode>General</c:formatCode>
                <c:ptCount val="9"/>
                <c:pt idx="0">
                  <c:v>18</c:v>
                </c:pt>
                <c:pt idx="1">
                  <c:v>48</c:v>
                </c:pt>
                <c:pt idx="2">
                  <c:v>49</c:v>
                </c:pt>
                <c:pt idx="3">
                  <c:v>57</c:v>
                </c:pt>
                <c:pt idx="4">
                  <c:v>59</c:v>
                </c:pt>
                <c:pt idx="5">
                  <c:v>62</c:v>
                </c:pt>
                <c:pt idx="6">
                  <c:v>74</c:v>
                </c:pt>
                <c:pt idx="7">
                  <c:v>102</c:v>
                </c:pt>
                <c:pt idx="8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C8-417C-ABA7-5C1248215183}"/>
            </c:ext>
          </c:extLst>
        </c:ser>
        <c:ser>
          <c:idx val="1"/>
          <c:order val="1"/>
          <c:tx>
            <c:strRef>
              <c:f>Feuil2!$C$1</c:f>
              <c:strCache>
                <c:ptCount val="1"/>
                <c:pt idx="0">
                  <c:v>nb_Vv_capturé_automne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Feuil2!$A$2:$A$10</c:f>
              <c:strCache>
                <c:ptCount val="9"/>
                <c:pt idx="0">
                  <c:v>peygros_haut</c:v>
                </c:pt>
                <c:pt idx="1">
                  <c:v>vigneneuve </c:v>
                </c:pt>
                <c:pt idx="2">
                  <c:v>tanneron</c:v>
                </c:pt>
                <c:pt idx="3">
                  <c:v>abadie</c:v>
                </c:pt>
                <c:pt idx="4">
                  <c:v>la_louve</c:v>
                </c:pt>
                <c:pt idx="5">
                  <c:v>miellerie_jll</c:v>
                </c:pt>
                <c:pt idx="6">
                  <c:v>carrière</c:v>
                </c:pt>
                <c:pt idx="7">
                  <c:v>maure_vieille </c:v>
                </c:pt>
                <c:pt idx="8">
                  <c:v>citerne</c:v>
                </c:pt>
              </c:strCache>
            </c:strRef>
          </c:cat>
          <c:val>
            <c:numRef>
              <c:f>Feuil2!$C$2:$C$10</c:f>
              <c:numCache>
                <c:formatCode>General</c:formatCode>
                <c:ptCount val="9"/>
                <c:pt idx="0">
                  <c:v>45</c:v>
                </c:pt>
                <c:pt idx="1">
                  <c:v>157</c:v>
                </c:pt>
                <c:pt idx="2">
                  <c:v>3</c:v>
                </c:pt>
                <c:pt idx="3">
                  <c:v>50</c:v>
                </c:pt>
                <c:pt idx="4">
                  <c:v>174</c:v>
                </c:pt>
                <c:pt idx="5">
                  <c:v>59</c:v>
                </c:pt>
                <c:pt idx="6">
                  <c:v>192</c:v>
                </c:pt>
                <c:pt idx="7">
                  <c:v>324</c:v>
                </c:pt>
                <c:pt idx="8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C8-417C-ABA7-5C1248215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78655"/>
        <c:axId val="44035039"/>
      </c:barChart>
      <c:catAx>
        <c:axId val="30178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035039"/>
        <c:crosses val="autoZero"/>
        <c:auto val="1"/>
        <c:lblAlgn val="ctr"/>
        <c:lblOffset val="100"/>
        <c:noMultiLvlLbl val="0"/>
      </c:catAx>
      <c:valAx>
        <c:axId val="4403503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nb_Vv_capturé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0178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9E39B3-5BE9-4DD9-B870-B5B1E6116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B76423-E9F7-4E36-9210-C1B478F8EA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66E6B8-BF41-42B1-830C-C29BA4D4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00AB1D-0804-49EC-B6D4-267A2A37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B5B43D-B519-4AC3-BFBF-4A317275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43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3A2D51-10F1-498B-AD7A-3F581EEF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417A4F-E10E-41D2-B415-4D70C2C76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2F18D3-5736-4235-B604-6DD554EC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BA4111-0CB6-4B1D-917A-CC42CDE4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01B6F3-CDBD-48AC-8D2B-8C0DB6CD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92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D06A19E-3E8B-46FA-B265-E9889F4E1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F9F70F-DEC1-4968-B62F-5FC7BC9D4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894827-4278-4287-9E47-6B9021F0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B6D2B5-7398-4DCE-BC9A-ABECA7E6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7C1FA6-35AB-4DED-B142-12FE7B39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2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F4B79-D68B-4B5B-9BBC-6028720B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3F278D-A69D-49F9-BD91-E2BE2F9C8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FB8E3D-3DBF-4C76-8A32-B8BDC8280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EAD960-C835-4565-9047-AF2284CB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5D2C14-959B-4F01-825D-E7AD8117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7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DCFB3-6CA9-40A8-A538-BAD8CACC9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10F166-05AD-4582-AAD2-9BDB4DC55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45ACC-A839-4809-AA74-D37F829A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054DB7-54A5-4339-8E20-A1070DCA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243089-13E5-4D0F-AE15-5FEB66AD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02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7F293-9D4E-4B68-8673-6C84304DC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ECDF96-BB8E-495A-B33C-6A853743F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C0A06E-12DD-4AD6-831F-E1EDC8A65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46CC7F-2E3D-43E8-ABE2-28C54415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063BD9-571D-4B7F-AC0F-CD3E301C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AA2109-C625-4239-8B38-6469DAEAD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73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668C6-410D-41B5-9AE4-C175AF78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CD5800-7AE1-47E0-878D-EFFECBF9B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D9AF51-E2BC-4AC0-8DB8-3884783D7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4B9801-E1D6-42C7-9687-296C2FAF6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562A7A-831D-49CB-97B5-08DF5E52B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84A15D-3A9A-46C9-B234-F895CC86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703E6E-85BF-464C-BB36-B2E7D6FB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A1C85F3-B3FB-4D98-9353-31FE71C24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95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ECCDF7-7745-4158-BB89-AB0FE8B4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10D826-C718-46E8-8F1C-3C9F9CA0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071439-5B04-4F0D-BAAD-577DDD14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7A0988D-3168-4F8B-BFDB-AB4C651E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27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ABB99E-E8FC-4C43-825C-C8D5A44A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4A2261-EEA3-48EB-A4FC-87BFCFA7B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012F3F-9720-4F8F-BF7E-7B8EA3C6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84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CCB0CC-06D8-4A85-97A9-FD35D32F4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481532-4FBC-4B2F-8EDE-616195363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1A2F50-024C-454E-8916-1631E071A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F765CB-5469-4311-A8CE-C6022DA2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614DF-BC81-4B7B-917A-35B06D50D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F5D7A4-1B19-4A9E-ADC2-CBCD3DD05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85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9A69D4-E920-4455-8A4E-A0462849C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295C0C-D293-44A2-ADBE-3A913416C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983B42-B61C-4E0F-B58C-7CCB93A24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EA9449-D0B4-43DD-9EC4-7DE66E4A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397684-8FAB-4BF4-9CCB-697225F0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4CC9E2-B557-425F-886B-45C52FA9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B1F69B-8BF5-4588-BC79-B57EACFC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0C76B4-AA2D-4100-B3AA-174FEBBB0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61FB3A-A72A-4774-88E2-BD8DF5241E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0929E-3F6C-4684-B783-D5B3A58778A7}" type="datetimeFigureOut">
              <a:rPr lang="fr-FR" smtClean="0"/>
              <a:t>18/03/2023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95452D-F664-49F3-BE5B-2119A542B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8F7E5-5A78-4B12-93A4-477DFD880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6EAF-BF75-4156-AA0A-F6A6CDED2A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64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">
            <a:extLst>
              <a:ext uri="{FF2B5EF4-FFF2-40B4-BE49-F238E27FC236}">
                <a16:creationId xmlns:a16="http://schemas.microsoft.com/office/drawing/2014/main" id="{3A33EBFB-8AA6-437D-A689-4E113C4315E0}"/>
              </a:ext>
            </a:extLst>
          </p:cNvPr>
          <p:cNvSpPr txBox="1">
            <a:spLocks/>
          </p:cNvSpPr>
          <p:nvPr/>
        </p:nvSpPr>
        <p:spPr>
          <a:xfrm>
            <a:off x="1908780" y="3812362"/>
            <a:ext cx="9386576" cy="676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Résultats des essais ADAPI 2021 et 2022</a:t>
            </a:r>
          </a:p>
        </p:txBody>
      </p:sp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F3B27D44-9127-4520-9311-DC8119E27E86}"/>
              </a:ext>
            </a:extLst>
          </p:cNvPr>
          <p:cNvSpPr txBox="1">
            <a:spLocks/>
          </p:cNvSpPr>
          <p:nvPr/>
        </p:nvSpPr>
        <p:spPr>
          <a:xfrm>
            <a:off x="3163272" y="2368146"/>
            <a:ext cx="8132084" cy="106085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0" kern="1200">
                <a:solidFill>
                  <a:schemeClr val="tx1"/>
                </a:solidFill>
                <a:latin typeface="Facundo Light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Facundo Bold"/>
              </a:rPr>
              <a:t>Evaluation des pièges Jabeprode pour le piégeage des fondatrices FA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03948B3-8001-4FA2-9CCC-63F459BD8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27" y="222807"/>
            <a:ext cx="2343786" cy="300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1">
            <a:extLst>
              <a:ext uri="{FF2B5EF4-FFF2-40B4-BE49-F238E27FC236}">
                <a16:creationId xmlns:a16="http://schemas.microsoft.com/office/drawing/2014/main" id="{97BC250F-2B25-4811-A395-DAEDD504711A}"/>
              </a:ext>
            </a:extLst>
          </p:cNvPr>
          <p:cNvSpPr txBox="1">
            <a:spLocks/>
          </p:cNvSpPr>
          <p:nvPr/>
        </p:nvSpPr>
        <p:spPr>
          <a:xfrm>
            <a:off x="1742378" y="621759"/>
            <a:ext cx="10449622" cy="576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/>
              <a:t>Résultats des essais ADAPI 2021</a:t>
            </a:r>
            <a:endParaRPr lang="fr-FR" sz="2400" dirty="0"/>
          </a:p>
        </p:txBody>
      </p:sp>
      <p:sp>
        <p:nvSpPr>
          <p:cNvPr id="9" name="Espace réservé du texte 1">
            <a:extLst>
              <a:ext uri="{FF2B5EF4-FFF2-40B4-BE49-F238E27FC236}">
                <a16:creationId xmlns:a16="http://schemas.microsoft.com/office/drawing/2014/main" id="{7E192FF9-95A1-4033-81D6-922408E0EBEC}"/>
              </a:ext>
            </a:extLst>
          </p:cNvPr>
          <p:cNvSpPr txBox="1">
            <a:spLocks/>
          </p:cNvSpPr>
          <p:nvPr/>
        </p:nvSpPr>
        <p:spPr>
          <a:xfrm>
            <a:off x="0" y="1618"/>
            <a:ext cx="12192000" cy="436644"/>
          </a:xfrm>
          <a:prstGeom prst="rect">
            <a:avLst/>
          </a:prstGeom>
          <a:solidFill>
            <a:srgbClr val="0048AA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0" kern="1200">
                <a:solidFill>
                  <a:schemeClr val="tx1"/>
                </a:solidFill>
                <a:latin typeface="Facundo Light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chemeClr val="bg1"/>
                </a:solidFill>
                <a:latin typeface="Facundo Bold"/>
              </a:rPr>
              <a:t>Evaluation des pièges </a:t>
            </a:r>
            <a:r>
              <a:rPr lang="fr-FR" sz="2000" b="1" dirty="0" err="1">
                <a:solidFill>
                  <a:schemeClr val="bg1"/>
                </a:solidFill>
                <a:latin typeface="Facundo Bold"/>
              </a:rPr>
              <a:t>Jabeprode</a:t>
            </a:r>
            <a:r>
              <a:rPr lang="fr-FR" sz="2000" b="1" dirty="0">
                <a:solidFill>
                  <a:schemeClr val="bg1"/>
                </a:solidFill>
                <a:latin typeface="Facundo Bold"/>
              </a:rPr>
              <a:t> pour le piégeage des fondatrices de FA au printemps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66CFEE3-009D-4D7C-8852-C690B11DECD9}"/>
              </a:ext>
            </a:extLst>
          </p:cNvPr>
          <p:cNvSpPr txBox="1"/>
          <p:nvPr/>
        </p:nvSpPr>
        <p:spPr>
          <a:xfrm flipH="1">
            <a:off x="1047460" y="1709896"/>
            <a:ext cx="1032141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- 10 ruchers</a:t>
            </a:r>
          </a:p>
          <a:p>
            <a:endParaRPr lang="fr-FR" sz="2400" dirty="0"/>
          </a:p>
          <a:p>
            <a:r>
              <a:rPr lang="fr-FR" sz="2400" dirty="0"/>
              <a:t>- 5 modalités	- </a:t>
            </a:r>
            <a:r>
              <a:rPr lang="fr-FR" sz="2400" dirty="0" err="1"/>
              <a:t>Easytrap</a:t>
            </a:r>
            <a:r>
              <a:rPr lang="fr-FR" sz="2400" dirty="0"/>
              <a:t>®</a:t>
            </a:r>
          </a:p>
          <a:p>
            <a:r>
              <a:rPr lang="fr-FR" sz="2400" dirty="0"/>
              <a:t>		- Vespa-catch®</a:t>
            </a:r>
          </a:p>
          <a:p>
            <a:r>
              <a:rPr lang="fr-FR" sz="2400" dirty="0"/>
              <a:t>		- Panaché</a:t>
            </a:r>
          </a:p>
          <a:p>
            <a:r>
              <a:rPr lang="fr-FR" sz="2400" dirty="0"/>
              <a:t>		- Cire mielleuse</a:t>
            </a:r>
          </a:p>
          <a:p>
            <a:r>
              <a:rPr lang="fr-FR" sz="2400" dirty="0"/>
              <a:t>		- bière brune/sirop de fraise/vin blanc (50/25/25)		 </a:t>
            </a:r>
          </a:p>
          <a:p>
            <a:endParaRPr lang="fr-FR" sz="2400" dirty="0"/>
          </a:p>
          <a:p>
            <a:pPr marL="457200" indent="-457200">
              <a:buFontTx/>
              <a:buChar char="-"/>
            </a:pPr>
            <a:r>
              <a:rPr lang="fr-FR" sz="2400" dirty="0"/>
              <a:t>1 piège pour chaque modalité dans les 10 ruchers</a:t>
            </a:r>
          </a:p>
          <a:p>
            <a:pPr marL="457200" indent="-457200">
              <a:buFontTx/>
              <a:buChar char="-"/>
            </a:pPr>
            <a:endParaRPr lang="fr-FR" sz="2400" dirty="0"/>
          </a:p>
          <a:p>
            <a:pPr marL="457200" indent="-457200">
              <a:buFontTx/>
              <a:buChar char="-"/>
            </a:pPr>
            <a:r>
              <a:rPr lang="fr-FR" sz="2400" dirty="0"/>
              <a:t>Dénombrement du contenu des pièges et renouvellement des appâts tous les 15 jours</a:t>
            </a:r>
          </a:p>
          <a:p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A58B626-9FBD-4280-B754-F6ADF4B9E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363" y="950294"/>
            <a:ext cx="3956062" cy="272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EB4E342-9B81-4505-9D47-9161C15FA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8100"/>
            <a:ext cx="12192000" cy="62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">
            <a:extLst>
              <a:ext uri="{FF2B5EF4-FFF2-40B4-BE49-F238E27FC236}">
                <a16:creationId xmlns:a16="http://schemas.microsoft.com/office/drawing/2014/main" id="{7CCCACFC-2D58-4E46-A50F-004D9EAAABC2}"/>
              </a:ext>
            </a:extLst>
          </p:cNvPr>
          <p:cNvSpPr txBox="1">
            <a:spLocks/>
          </p:cNvSpPr>
          <p:nvPr/>
        </p:nvSpPr>
        <p:spPr>
          <a:xfrm>
            <a:off x="1742378" y="621759"/>
            <a:ext cx="10449622" cy="576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Résultats des essais ADAPI 2022</a:t>
            </a:r>
          </a:p>
        </p:txBody>
      </p:sp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8B8171BE-DE09-4548-B669-72CAFF2ACCAF}"/>
              </a:ext>
            </a:extLst>
          </p:cNvPr>
          <p:cNvSpPr txBox="1">
            <a:spLocks/>
          </p:cNvSpPr>
          <p:nvPr/>
        </p:nvSpPr>
        <p:spPr>
          <a:xfrm>
            <a:off x="0" y="1618"/>
            <a:ext cx="12192000" cy="436644"/>
          </a:xfrm>
          <a:prstGeom prst="rect">
            <a:avLst/>
          </a:prstGeom>
          <a:solidFill>
            <a:srgbClr val="0048AA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0" kern="1200">
                <a:solidFill>
                  <a:schemeClr val="tx1"/>
                </a:solidFill>
                <a:latin typeface="Facundo Light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Facund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chemeClr val="bg1"/>
                </a:solidFill>
                <a:latin typeface="Facundo Bold"/>
              </a:rPr>
              <a:t>Evaluation des pièges </a:t>
            </a:r>
            <a:r>
              <a:rPr lang="fr-FR" sz="2000" b="1" dirty="0" err="1">
                <a:solidFill>
                  <a:schemeClr val="bg1"/>
                </a:solidFill>
                <a:latin typeface="Facundo Bold"/>
              </a:rPr>
              <a:t>Jabeprode</a:t>
            </a:r>
            <a:r>
              <a:rPr lang="fr-FR" sz="2000" b="1" dirty="0">
                <a:solidFill>
                  <a:schemeClr val="bg1"/>
                </a:solidFill>
                <a:latin typeface="Facundo Bold"/>
              </a:rPr>
              <a:t> pour le piégeage des fondatrice de FA au printemps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84AE84F-7DC3-48DD-B10D-BE5A688CEF95}"/>
              </a:ext>
            </a:extLst>
          </p:cNvPr>
          <p:cNvSpPr txBox="1"/>
          <p:nvPr/>
        </p:nvSpPr>
        <p:spPr>
          <a:xfrm flipH="1">
            <a:off x="852151" y="1381361"/>
            <a:ext cx="1032141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/>
          </a:p>
          <a:p>
            <a:r>
              <a:rPr lang="fr-FR" sz="2400" dirty="0"/>
              <a:t>- 19 ruchers</a:t>
            </a:r>
          </a:p>
          <a:p>
            <a:endParaRPr lang="fr-FR" sz="2400" dirty="0"/>
          </a:p>
          <a:p>
            <a:r>
              <a:rPr lang="fr-FR" sz="2400" dirty="0"/>
              <a:t>- 3 modalités	- </a:t>
            </a:r>
            <a:r>
              <a:rPr lang="fr-FR" sz="2400" dirty="0" err="1"/>
              <a:t>Jabeprode</a:t>
            </a:r>
            <a:r>
              <a:rPr lang="fr-FR" sz="2400" dirty="0"/>
              <a:t> (bière brune/sirop de fraise/vin blanc (50/25/25))</a:t>
            </a:r>
          </a:p>
          <a:p>
            <a:r>
              <a:rPr lang="fr-FR" sz="2400" dirty="0"/>
              <a:t>		- </a:t>
            </a:r>
            <a:r>
              <a:rPr lang="fr-FR" sz="2400" dirty="0" err="1"/>
              <a:t>Jabeprode</a:t>
            </a:r>
            <a:r>
              <a:rPr lang="fr-FR" sz="2400" dirty="0"/>
              <a:t> (jus de cirier)</a:t>
            </a:r>
          </a:p>
          <a:p>
            <a:r>
              <a:rPr lang="fr-FR" sz="2400" dirty="0"/>
              <a:t>		- Bouteille (bière brune/sirop de fraise/vin blanc (50/25/25))		 </a:t>
            </a:r>
          </a:p>
          <a:p>
            <a:endParaRPr lang="fr-FR" sz="2400" dirty="0"/>
          </a:p>
          <a:p>
            <a:pPr marL="457200" indent="-457200">
              <a:buFontTx/>
              <a:buChar char="-"/>
            </a:pPr>
            <a:r>
              <a:rPr lang="fr-FR" sz="2400" dirty="0"/>
              <a:t>1 piège pour chaque modalité dans les 19 ruchers</a:t>
            </a:r>
          </a:p>
          <a:p>
            <a:pPr marL="457200" indent="-457200">
              <a:buFontTx/>
              <a:buChar char="-"/>
            </a:pPr>
            <a:endParaRPr lang="fr-FR" sz="2400" dirty="0"/>
          </a:p>
          <a:p>
            <a:pPr marL="457200" indent="-457200">
              <a:buFontTx/>
              <a:buChar char="-"/>
            </a:pPr>
            <a:r>
              <a:rPr lang="fr-FR" sz="2400" dirty="0"/>
              <a:t>Dénombrement du contenu des pièges et renouvellement des appâts toutes les semaines</a:t>
            </a:r>
          </a:p>
          <a:p>
            <a:pPr marL="457200" indent="-457200">
              <a:buFontTx/>
              <a:buChar char="-"/>
            </a:pPr>
            <a:endParaRPr lang="fr-FR" sz="2400" dirty="0"/>
          </a:p>
          <a:p>
            <a:pPr marL="457200" indent="-457200">
              <a:buFontTx/>
              <a:buChar char="-"/>
            </a:pPr>
            <a:r>
              <a:rPr lang="fr-FR" sz="2400" dirty="0"/>
              <a:t>Piégeage des ouvrières a l’automne  </a:t>
            </a:r>
          </a:p>
          <a:p>
            <a:pPr marL="457200" indent="-457200">
              <a:buFontTx/>
              <a:buChar char="-"/>
            </a:pP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29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E0C27C7-9364-4DF6-9B7F-3B39BBA47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02" y="721435"/>
            <a:ext cx="12220902" cy="589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826187EF-CE12-40C1-9B01-F667DAF9ECA5}"/>
              </a:ext>
            </a:extLst>
          </p:cNvPr>
          <p:cNvGraphicFramePr>
            <a:graphicFrameLocks/>
          </p:cNvGraphicFramePr>
          <p:nvPr/>
        </p:nvGraphicFramePr>
        <p:xfrm>
          <a:off x="375285" y="507682"/>
          <a:ext cx="11441430" cy="5842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20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316E1-F048-4806-9BCA-DA521050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508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6600" dirty="0"/>
              <a:t>Merci de votre attention ! </a:t>
            </a:r>
          </a:p>
        </p:txBody>
      </p:sp>
    </p:spTree>
    <p:extLst>
      <p:ext uri="{BB962C8B-B14F-4D97-AF65-F5344CB8AC3E}">
        <p14:creationId xmlns:p14="http://schemas.microsoft.com/office/powerpoint/2010/main" val="159985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82818</TotalTime>
  <Words>213</Words>
  <Application>Microsoft Office PowerPoint</Application>
  <PresentationFormat>Grand écran</PresentationFormat>
  <Paragraphs>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Facundo Bold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robuisson@inra.local</dc:creator>
  <cp:lastModifiedBy>Guillaume Kairo</cp:lastModifiedBy>
  <cp:revision>6</cp:revision>
  <dcterms:created xsi:type="dcterms:W3CDTF">2023-01-19T15:02:17Z</dcterms:created>
  <dcterms:modified xsi:type="dcterms:W3CDTF">2023-03-18T11:11:58Z</dcterms:modified>
</cp:coreProperties>
</file>